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66" r:id="rId6"/>
    <p:sldId id="268" r:id="rId7"/>
    <p:sldId id="269" r:id="rId8"/>
    <p:sldId id="270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046"/>
  </p:normalViewPr>
  <p:slideViewPr>
    <p:cSldViewPr snapToGrid="0" snapToObjects="1">
      <p:cViewPr varScale="1">
        <p:scale>
          <a:sx n="107" d="100"/>
          <a:sy n="107" d="100"/>
        </p:scale>
        <p:origin x="7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1B639-A3B1-5F43-B2C6-1CEF528E488E}" type="datetimeFigureOut">
              <a:rPr lang="en-US" smtClean="0"/>
              <a:t>1/10/25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FD0EA-7EBB-0041-A1C4-52EE65EDC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66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CFD0EA-7EBB-0041-A1C4-52EE65EDCDC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5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CFD0EA-7EBB-0041-A1C4-52EE65EDCD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721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CFD0EA-7EBB-0041-A1C4-52EE65EDCDC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9C541-A6C3-B64A-917A-156BE2F60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9FC2AE-958F-CB4B-8FFC-1134F773A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778DD-90A0-554C-9F31-BC1BBB00B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A38FF-1FE4-8543-92B4-2E044C7F4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9ACB99-8F94-2D46-ACF0-D200DEA61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25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9A698-8ED1-A146-AF4D-DFCE1FB34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149773-7AEF-5848-999E-ED043678F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08277-42C3-0140-AA84-57215B1B0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4FA402-EFC0-844C-BB90-D6F5A8162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2304D-A394-324A-9282-76564CC8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996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42A447-9858-B646-9AB3-547ED9025A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E45FCE-13D6-7D44-BD60-7CADD5AB6F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B9485-08D4-1647-9396-E9EBFB767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7E897-6DD2-874D-98FF-9371169EF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BBB644-6ED0-CD45-B20B-6F6914A2B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656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360FDE-18C8-B748-BF43-F81D989F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E3092-0011-BF43-950C-8E1E3FD7B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E9DEC5-5E0F-F54A-8515-0FAA49C7E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527C7-FD5B-0146-81B3-BAF3FF1C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598F2-AFA6-7045-BEA7-FFFF4573A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6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58484-8F6F-2942-866C-3C690906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A7EAA-6753-BF41-AC63-86ED8A8D0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43513-5130-514F-A3BB-64FF6AF8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72AC4-073B-404C-A1B8-544B07B77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23EDA-B1DC-1143-AFF9-C4CDC43BE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7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EAB1-5371-C143-936F-51D3D4CFD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CE9D7-8A77-2649-AB11-DE8E19F807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48ADD8-E9A2-5844-9FA2-5EA65F4B4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AE5646-B269-B043-9FD5-1EDB9FD0E5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8FDD2-FA23-3E41-A556-48E4A0587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7F3D2-514A-964E-A99D-27DDA1674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9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87D0-6903-B14D-8229-FFA5774C8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5BF8E3-5FC6-DE49-B4EB-BEC6FD450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1CC31C-7929-034C-8052-FF2DDBFA2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38CB58-B191-DC40-89F7-CC828D70A2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CF644B-DEE5-AC4E-8F0E-71318D4AF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7D7630-8FEA-E745-B965-86F7F201B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5A4077-DF4F-394C-8B2C-E3E966114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17A022-E1C1-314C-8F2F-09D551C4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7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C2BAB-53CC-BA45-9556-2F5A3C537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CD444-5364-CA4C-9892-D50A0758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E84A3D-8DDB-124E-BE0D-99C6FB942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A525C5-9DEA-584A-BA8B-00D7DB8A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30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09EA4F7-D206-C14F-A69F-0B6143A27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86F8E9-FE9B-8C44-9C67-5BF904727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5B5E0-23B7-CE41-BDC9-227F67ECA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55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49F25-36E1-8741-B4FB-53A410B5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99E1B-00EA-9E43-AC10-E39E2AFBE7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1DE19F-804E-C44F-A45F-19B4F836F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B120F-FE6C-BB42-AB09-087EC09C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B8F1D-00CD-C04C-BD8C-301463B73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79B39-E934-A248-B12B-A0FD15C2B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098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B0534-0A47-0241-9914-CC98C3B31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B8F404-C9E5-304C-A6B4-F93DE5CF50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1ED9B-AB5E-9E47-BD08-6D956E598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83E47-E1FE-2D45-847C-6ED8A790D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E3E025-30F3-5B45-9D8D-DCE16A25C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0D05DC-A3FB-7441-9257-9CE3882F2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36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A7BCBA-1E44-2C42-B758-34DED319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1A48-EE96-AD42-9DB5-ED049DA6E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9D6058-9E3D-144F-A82D-A54D171B4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92427-F396-9549-9CC2-A84106D351A3}" type="datetimeFigureOut">
              <a:rPr lang="en-US" smtClean="0"/>
              <a:t>1/10/25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49BDB-27B0-204D-8E8C-CECE5F4A7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2C6DB-B558-DA44-B689-5AF9869897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96C22F-8CCF-F14C-9020-6158732ADA2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15F751F-3729-AF4A-A674-49811EBE461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610600" y="136526"/>
            <a:ext cx="3421566" cy="206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731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E81F5-4354-374D-A87E-8A796C3F99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160" y="1839757"/>
            <a:ext cx="9144000" cy="283241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AGM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Club </a:t>
            </a:r>
            <a:r>
              <a:rPr lang="en-US" b="1" dirty="0" err="1">
                <a:solidFill>
                  <a:schemeClr val="accent1">
                    <a:lumMod val="50000"/>
                  </a:schemeClr>
                </a:solidFill>
              </a:rPr>
              <a:t>Reorganisation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 Proposal</a:t>
            </a:r>
            <a:br>
              <a:rPr lang="en-US" b="1" dirty="0">
                <a:solidFill>
                  <a:schemeClr val="accent1">
                    <a:lumMod val="50000"/>
                  </a:schemeClr>
                </a:solidFill>
              </a:rPr>
            </a:b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DB56D-BF1D-B643-8F04-433CD69A7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160" y="3844286"/>
            <a:ext cx="9144000" cy="1655762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Andy Lloyd, Tim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Villis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January 22, 2025</a:t>
            </a:r>
          </a:p>
        </p:txBody>
      </p:sp>
    </p:spTree>
    <p:extLst>
      <p:ext uri="{BB962C8B-B14F-4D97-AF65-F5344CB8AC3E}">
        <p14:creationId xmlns:p14="http://schemas.microsoft.com/office/powerpoint/2010/main" val="2729714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C82EE-A16E-FC42-90A7-446D069E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A2747-1A0A-694D-816B-0D71180E5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8425"/>
            <a:ext cx="10515600" cy="4604640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Tennis Leadership Team (TLT) has grown stronger over the last year </a:t>
            </a:r>
          </a:p>
          <a:p>
            <a:pPr lvl="1">
              <a:buFont typeface="System Font Regular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taking more ownership and responsibility for running the Tennis Club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TLT would now like to operate fully independently of Squash / RB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 full legally binding split of the club would incur significant legal costs</a:t>
            </a:r>
          </a:p>
          <a:p>
            <a:pPr lvl="1">
              <a:buFont typeface="System Font Regular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estimated at £5-10k (primarily to update lease agreements) </a:t>
            </a:r>
          </a:p>
          <a:p>
            <a:pPr lvl="1">
              <a:buFont typeface="System Font Regular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considered not good use of club funds at least at this time. </a:t>
            </a:r>
          </a:p>
          <a:p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Reorganisation proposal is based on a 5 year ‘trial separation’</a:t>
            </a:r>
          </a:p>
          <a:p>
            <a:pPr lvl="1">
              <a:buFont typeface="System Font Regular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within the umbrella of the Squash &amp; Tennis Club</a:t>
            </a:r>
          </a:p>
          <a:p>
            <a:pPr lvl="1">
              <a:buFont typeface="System Font Regular"/>
              <a:buChar char="-"/>
            </a:pPr>
            <a:r>
              <a:rPr lang="en-GB" dirty="0">
                <a:solidFill>
                  <a:schemeClr val="accent1">
                    <a:lumMod val="50000"/>
                  </a:schemeClr>
                </a:solidFill>
              </a:rPr>
              <a:t>a ‘Devolution’ approach rather than a ‘Brexit’!</a:t>
            </a: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8931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Proposed organization structure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9454"/>
            <a:ext cx="10515600" cy="38575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Tennis and Squash each form their own separate committees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Each committee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have a Chair, Deputy, Treasurer and Membership Secretary minimum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take full financial responsibility for their section</a:t>
            </a:r>
            <a:endParaRPr lang="en-US" dirty="0"/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meet minimum 4 times per year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joint meetings to be held on a need only basis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to provide representatives on the NART board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25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41"/>
            <a:ext cx="10515600" cy="38575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Squash to take responsibility for the squash court building and Tennis the tennis courts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aim is to continue with single insurance policy and split costs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Squash to take responsibility for Gas and Electricity 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Tennis will be charged for usage at contracted rate</a:t>
            </a:r>
          </a:p>
          <a:p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MyCourts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costs are charged per court so easy to split cost (4:5)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73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41"/>
            <a:ext cx="10515600" cy="3857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Squash members wishing to play tennis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will need to take out tennis membership at concessionary rate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rate expected to be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favourable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as no additional NART membership subs due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Members with an annual S&amp;T membership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will continue to have access to the tennis courts until renewal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Current S&amp;T membership fees are based on local Squash club market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Access to tennis has always been considered a free bonus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Squash only membership will therefore remain at current levels pending the usual periodic review</a:t>
            </a:r>
          </a:p>
          <a:p>
            <a:pPr>
              <a:buFont typeface="System Font Regular"/>
              <a:buChar char="⁃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923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Policies / Procedures / 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41"/>
            <a:ext cx="10515600" cy="3857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Safeguarding 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each club to assign own resources, sharing responsibility for policy and procedures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Health &amp; Safety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common policy but each maintains own Risk Assessment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Website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Maintain common site with each section taking responsibility for own content 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Update links for email enquiries etc.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Club records 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Continue to use current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Sharepoint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site with permissions updated</a:t>
            </a:r>
          </a:p>
          <a:p>
            <a:pPr>
              <a:buFont typeface="System Font Regular"/>
              <a:buChar char="⁃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175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Financial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41"/>
            <a:ext cx="10515600" cy="385750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Tennis committee will need to focus on financial challenges for sustainability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Split cash at bank 50/50 net of planned repairs including squash court roof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should be minimum £10K each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Current Tennis outlook for 2025 is ~£2k deficit based on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current membership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65/35 Squash / Tennis split for the REC contribution reflecting subs income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50/50 split on insurance costs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TLT already planning to switch to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Clubspark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for court bookings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Expected saving £1k+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Other ideas under consideration</a:t>
            </a:r>
          </a:p>
          <a:p>
            <a:pPr>
              <a:buFont typeface="System Font Regular"/>
              <a:buChar char="⁃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458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Proposed new committees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41"/>
            <a:ext cx="10515600" cy="38575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3D7E406-8B56-9A46-B965-A19DCABF17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465554"/>
              </p:ext>
            </p:extLst>
          </p:nvPr>
        </p:nvGraphicFramePr>
        <p:xfrm>
          <a:off x="1450109" y="2475255"/>
          <a:ext cx="8127999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04300974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33186407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441112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Squash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Tennis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449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</a:t>
                      </a:r>
                      <a:r>
                        <a:rPr lang="en-US" dirty="0" err="1"/>
                        <a:t>Villis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328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Deputy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Andy Lloyd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001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Doug </a:t>
                      </a:r>
                      <a:r>
                        <a:rPr lang="en-US" dirty="0"/>
                        <a:t>Chalmers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Doug Chalmers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742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Membership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Malcolm Watts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Pauline </a:t>
                      </a:r>
                      <a:r>
                        <a:rPr lang="en-US" dirty="0" err="1"/>
                        <a:t>Allsop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97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Committee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Dan Gough</a:t>
                      </a:r>
                    </a:p>
                    <a:p>
                      <a:r>
                        <a:rPr lang="en-US" dirty="0"/>
                        <a:t>Sam Phillips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Madeline Ramsey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9524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Associated Committee members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Denise O’Donnell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Jane </a:t>
                      </a:r>
                      <a:r>
                        <a:rPr lang="en-US" dirty="0" err="1"/>
                        <a:t>Comyns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308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0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676-5A71-A747-93F6-369A4519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B9A6-1A0B-A64F-8DE1-A131F08BE8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4441"/>
            <a:ext cx="10515600" cy="38575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Members to vote on proposal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reorganisation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proposal is approved</a:t>
            </a:r>
          </a:p>
          <a:p>
            <a:pPr lvl="1">
              <a:buFont typeface="System Font Regular"/>
              <a:buChar char="⁃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Request NART Board to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recognise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Squash and Tennis as operating independently</a:t>
            </a:r>
          </a:p>
          <a:p>
            <a:pPr lvl="1">
              <a:buFont typeface="System Font Regular"/>
              <a:buChar char="⁃"/>
            </a:pP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Formalise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new committees and implement transition plan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Target completion by mid year latest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987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DAB6CAB8-5CFC-3F4E-95A6-2E56A8BE0632}" vid="{533C76E1-EEED-7F4D-9049-37DA4CA6AA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493</TotalTime>
  <Words>535</Words>
  <Application>Microsoft Macintosh PowerPoint</Application>
  <PresentationFormat>Widescreen</PresentationFormat>
  <Paragraphs>141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System Font Regular</vt:lpstr>
      <vt:lpstr>Office Theme</vt:lpstr>
      <vt:lpstr> AGM Club Reorganisation Proposal </vt:lpstr>
      <vt:lpstr>Background </vt:lpstr>
      <vt:lpstr>Proposed organization structure </vt:lpstr>
      <vt:lpstr>Costs</vt:lpstr>
      <vt:lpstr>Membership</vt:lpstr>
      <vt:lpstr>Policies / Procedures / Admin</vt:lpstr>
      <vt:lpstr>Financial considerations</vt:lpstr>
      <vt:lpstr>Proposed new committees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AGM Chair Report </dc:title>
  <dc:creator>Andrew Villis</dc:creator>
  <cp:lastModifiedBy>Andrew Villis</cp:lastModifiedBy>
  <cp:revision>60</cp:revision>
  <cp:lastPrinted>2024-01-08T12:52:25Z</cp:lastPrinted>
  <dcterms:created xsi:type="dcterms:W3CDTF">2023-12-28T14:19:13Z</dcterms:created>
  <dcterms:modified xsi:type="dcterms:W3CDTF">2025-01-10T12:43:24Z</dcterms:modified>
</cp:coreProperties>
</file>